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430" r:id="rId3"/>
    <p:sldId id="265" r:id="rId4"/>
    <p:sldId id="267" r:id="rId5"/>
    <p:sldId id="270" r:id="rId6"/>
    <p:sldId id="431" r:id="rId7"/>
    <p:sldId id="258" r:id="rId8"/>
    <p:sldId id="429" r:id="rId9"/>
    <p:sldId id="259" r:id="rId10"/>
    <p:sldId id="428" r:id="rId11"/>
    <p:sldId id="422" r:id="rId12"/>
    <p:sldId id="423" r:id="rId13"/>
    <p:sldId id="424" r:id="rId14"/>
    <p:sldId id="42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7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6CDA7-9150-4180-9014-29FC642CADF7}" type="datetimeFigureOut">
              <a:rPr lang="en-US" smtClean="0"/>
              <a:t>3/21/25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A1FBC-1DDA-40C9-8E3D-E966418E5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79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>
            <a:extLst>
              <a:ext uri="{FF2B5EF4-FFF2-40B4-BE49-F238E27FC236}">
                <a16:creationId xmlns:a16="http://schemas.microsoft.com/office/drawing/2014/main" id="{1906235F-B31F-4EE4-845D-19CF7453EF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Notes Placeholder 2">
            <a:extLst>
              <a:ext uri="{FF2B5EF4-FFF2-40B4-BE49-F238E27FC236}">
                <a16:creationId xmlns:a16="http://schemas.microsoft.com/office/drawing/2014/main" id="{B2B25775-03D4-4534-B286-CED0C1472B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778D8F61-FAC7-44B7-BD39-1D8ED8DC7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9A4592F-F392-4F7A-8A58-97ED4D3DA731}" type="slidenum">
              <a:rPr lang="en-US" altLang="en-US">
                <a:latin typeface="Calibri" panose="020F0502020204030204" pitchFamily="34" charset="0"/>
              </a:rPr>
              <a:pPr eaLnBrk="1" hangingPunct="1"/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>
            <a:extLst>
              <a:ext uri="{FF2B5EF4-FFF2-40B4-BE49-F238E27FC236}">
                <a16:creationId xmlns:a16="http://schemas.microsoft.com/office/drawing/2014/main" id="{24BB81FF-AA99-4CA9-B873-CE8C6DC16E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Notes Placeholder 2">
            <a:extLst>
              <a:ext uri="{FF2B5EF4-FFF2-40B4-BE49-F238E27FC236}">
                <a16:creationId xmlns:a16="http://schemas.microsoft.com/office/drawing/2014/main" id="{FA2FEA9B-04DA-4052-B440-FBC08510DB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A28A888B-B6E2-4AE8-9665-10484599A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1B07358-75A1-4DB3-AE59-1AC67C41B0AE}" type="slidenum">
              <a:rPr lang="en-US" altLang="en-US">
                <a:latin typeface="Calibri" panose="020F0502020204030204" pitchFamily="34" charset="0"/>
              </a:rPr>
              <a:pPr eaLnBrk="1" hangingPunct="1"/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>
            <a:extLst>
              <a:ext uri="{FF2B5EF4-FFF2-40B4-BE49-F238E27FC236}">
                <a16:creationId xmlns:a16="http://schemas.microsoft.com/office/drawing/2014/main" id="{516EDC77-DD9D-4F75-BBBB-4365A8597D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>
            <a:extLst>
              <a:ext uri="{FF2B5EF4-FFF2-40B4-BE49-F238E27FC236}">
                <a16:creationId xmlns:a16="http://schemas.microsoft.com/office/drawing/2014/main" id="{2882D385-4481-43EE-9238-41D79885A36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F6E258D2-A0BB-4EC9-AFFE-A258CC1BC0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515990B-FA31-4B39-BD37-A28C43618AD3}" type="slidenum">
              <a:rPr lang="en-US" altLang="en-US">
                <a:latin typeface="Calibri" panose="020F0502020204030204" pitchFamily="34" charset="0"/>
              </a:rPr>
              <a:pPr eaLnBrk="1" hangingPunct="1"/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>
            <a:extLst>
              <a:ext uri="{FF2B5EF4-FFF2-40B4-BE49-F238E27FC236}">
                <a16:creationId xmlns:a16="http://schemas.microsoft.com/office/drawing/2014/main" id="{6D258B3E-5876-4045-8FCC-762147E085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>
            <a:extLst>
              <a:ext uri="{FF2B5EF4-FFF2-40B4-BE49-F238E27FC236}">
                <a16:creationId xmlns:a16="http://schemas.microsoft.com/office/drawing/2014/main" id="{F1D5214F-C9A0-43AC-868B-C3603FEF1C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BDBF75D0-DCDF-4D8A-BE49-9456B56ED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CA5935E-C376-4B34-8196-DE7BA2285BB3}" type="slidenum">
              <a:rPr lang="en-US" altLang="en-US"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C964B-0FFB-EA14-87EA-AB2EFAF00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63441-BA98-4A2F-E4C4-C7FAE82D9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2C5D5-190C-4B51-6B60-50EAD3367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5F456-4F02-1887-70FD-7A55CF785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96969-DAD9-319C-951F-ED41CDF2B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20DA-BAED-4DD2-7F25-0BFA3501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84BC-55B6-C035-DA8B-39F2344C7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C9353-235F-41E9-D4EE-3A135FA70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62BB0-0F03-7410-9140-55C649855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BBCCF-7FAB-2090-3E36-F5DC4AFE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34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114E9-3755-BD58-14BD-ABAFFC58F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69EC4-F7AD-2DD2-74E7-DFE1C274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E204D-E9AD-FB02-E150-7F4966D46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1E13C-4245-83CB-F4D3-0E96BB5D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B8A19-1C04-DF23-7BBB-91780BE0F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506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B3CB-CA03-242A-B2E1-15255AC32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19247-61A5-3121-09FC-907B7D30AB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66B659-5766-F7B8-39C4-B41248DCB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931DA-277A-0836-10D4-2202DFE33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DBC96-6420-AEAD-E951-6756ECBD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F1D65-1641-17E7-6A2F-85B1BB3B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6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D0380-3453-9BAB-3F02-D32711456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87857-F72B-3F1D-147E-CF97DC439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D1AF2-62E8-FE67-69A8-A43EE547A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DE6870-0C50-5E3F-A0C5-422F31443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12520F-B968-5256-07F6-6703E8607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17FA54-8645-63CC-FFA9-F2D95B990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C93649-1082-7569-9AA2-FA4C5D595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AFA830-C383-C8AB-FCAA-96242CE56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4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356A4-7CC5-0A0B-B556-2BD72FC2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170358-5931-7535-B64B-90CBD5787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438AC-67FA-B566-A937-44C9D57D3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BC9D85-B32A-DD3C-1B92-23841CAC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6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BDFA53-8376-2E9D-ACF9-8C35270E8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CE2ED-C975-31D4-ADDE-743FCDA2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958601-E59C-B901-4D5A-055539DF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9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1706D-D078-9596-AE54-1B8B5B4D4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14667-E153-AA45-9D59-59C837680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2FE78-2429-58A6-BFBD-9E9A5D187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71257-7355-8622-7609-BAE952E55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4AF88-D704-D049-034D-97DF031B1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4EC25-CCAA-4B4E-621A-CE7056061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599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35EEA-0ABD-BE76-9570-2BFBD03E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1F1885-37A4-6902-40A0-E98150DA2D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818D1-66EF-8F6C-C31F-9FB99BA4D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63EF8-C9EB-EFBC-B97A-90242B957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D5E722-BFFA-7D59-1FD3-F4CB6FF1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9C6EE-4108-CFFB-6944-C41C93B5B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3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3AA5A-BD48-0DDE-F2D7-4CE3F0193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8EABC8-F6B0-AFB1-A2BE-DDEB73655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2B13B-358C-4D89-4667-0E46B847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831F8-DBC8-00DA-FD1A-D2FF9DBD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30C20-3AF9-5BFA-19FD-3435E934C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2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B69473-4ECE-9C82-AF23-B000C79C2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930789-B7BC-F2FD-1150-C74450DC8B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292D3-6B29-311C-FE94-8245E255A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96415-5758-7F3B-EC01-D0AAE1952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BD975-DA6A-073D-4C46-08A3DDE2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0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66C228-0C7E-8472-87B9-71EB3209D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D7059-6DD5-1983-0720-BE1B71DF6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CFF29-04AE-40BF-6487-C661E55960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8B4C4-8D51-47FD-A187-326C23B97596}" type="datetimeFigureOut">
              <a:rPr lang="en-US" smtClean="0"/>
              <a:t>3/21/25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06592-8DF1-0420-2ACD-18004E7BE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CDAE3-D6EE-2043-7FF4-DBCBA5322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FCB0C-E543-4D0A-A466-F82CC2E73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mestapsikometrika.com/2017/09/perbedaan-adaptasi-modifikasi-dan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mestapsikometrika.com/2017/09/perbedaan-adaptasi-modifikasi-dan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09C77-873B-4EC4-9F16-F3E0DE6A6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77030"/>
            <a:ext cx="9144000" cy="172092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>
                <a:latin typeface="Bahnschrift Light" panose="020B0502040204020203" pitchFamily="34" charset="0"/>
              </a:rPr>
              <a:t>PENYUSUNAN DAN PENGEMBANGAN </a:t>
            </a:r>
            <a:br>
              <a:rPr lang="en-US" sz="4400" b="1" dirty="0">
                <a:latin typeface="Bahnschrift Light" panose="020B0502040204020203" pitchFamily="34" charset="0"/>
              </a:rPr>
            </a:br>
            <a:r>
              <a:rPr lang="en-US" sz="4400" b="1" dirty="0">
                <a:latin typeface="Bahnschrift Light" panose="020B0502040204020203" pitchFamily="34" charset="0"/>
              </a:rPr>
              <a:t>ALAT UKUR</a:t>
            </a:r>
            <a:br>
              <a:rPr lang="en-US" sz="4400" b="1" dirty="0"/>
            </a:br>
            <a:br>
              <a:rPr lang="en-US" sz="4400" b="1" dirty="0"/>
            </a:br>
            <a:r>
              <a:rPr lang="en-US" sz="2700" b="1" dirty="0"/>
              <a:t>SESI 1 : </a:t>
            </a:r>
            <a:r>
              <a:rPr lang="en-US" sz="2700" b="1" dirty="0" err="1"/>
              <a:t>Pengantar</a:t>
            </a:r>
            <a:endParaRPr lang="en-US" sz="2700" b="1" dirty="0"/>
          </a:p>
        </p:txBody>
      </p:sp>
    </p:spTree>
    <p:extLst>
      <p:ext uri="{BB962C8B-B14F-4D97-AF65-F5344CB8AC3E}">
        <p14:creationId xmlns:p14="http://schemas.microsoft.com/office/powerpoint/2010/main" val="3202326116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55722-AE2A-8D13-D04E-C56F78A36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0870" y="4894922"/>
            <a:ext cx="5618871" cy="1325563"/>
          </a:xfrm>
        </p:spPr>
        <p:txBody>
          <a:bodyPr/>
          <a:lstStyle/>
          <a:p>
            <a:r>
              <a:rPr lang="en-US" b="1" dirty="0" err="1"/>
              <a:t>Pengukuran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&amp;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7632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4CCF57C4-F24A-419D-B2E4-E90E6617E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762001"/>
            <a:ext cx="9180342" cy="5371513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US" altLang="en-US" sz="4000" dirty="0" err="1">
                <a:solidFill>
                  <a:srgbClr val="0070C0"/>
                </a:solidFill>
              </a:rPr>
              <a:t>Pengukuran</a:t>
            </a:r>
            <a:r>
              <a:rPr lang="en-US" altLang="en-US" dirty="0"/>
              <a:t> pada </a:t>
            </a:r>
            <a:r>
              <a:rPr lang="en-US" altLang="en-US" dirty="0" err="1"/>
              <a:t>dasarnya</a:t>
            </a:r>
            <a:r>
              <a:rPr lang="en-US" altLang="en-US" dirty="0"/>
              <a:t> </a:t>
            </a:r>
            <a:r>
              <a:rPr lang="en-US" altLang="en-US" dirty="0" err="1"/>
              <a:t>merupakan</a:t>
            </a:r>
            <a:r>
              <a:rPr lang="en-US" altLang="en-US" dirty="0"/>
              <a:t> </a:t>
            </a:r>
            <a:r>
              <a:rPr lang="en-US" altLang="en-US" dirty="0" err="1"/>
              <a:t>pemberian</a:t>
            </a:r>
            <a:r>
              <a:rPr lang="en-US" altLang="en-US" dirty="0"/>
              <a:t> </a:t>
            </a:r>
            <a:r>
              <a:rPr lang="en-US" altLang="en-US" dirty="0" err="1"/>
              <a:t>angka</a:t>
            </a:r>
            <a:r>
              <a:rPr lang="en-US" altLang="en-US" dirty="0"/>
              <a:t> </a:t>
            </a:r>
            <a:r>
              <a:rPr lang="en-US" altLang="en-US" dirty="0" err="1"/>
              <a:t>terhadap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variable pada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kontinum</a:t>
            </a:r>
            <a:r>
              <a:rPr lang="en-US" altLang="en-US" dirty="0"/>
              <a:t> (proses </a:t>
            </a:r>
            <a:r>
              <a:rPr lang="en-US" altLang="en-US" dirty="0" err="1"/>
              <a:t>kuantifikasi</a:t>
            </a:r>
            <a:r>
              <a:rPr lang="en-US" altLang="en-US" dirty="0"/>
              <a:t>). </a:t>
            </a:r>
            <a:r>
              <a:rPr lang="en-US" altLang="en-US" dirty="0" err="1"/>
              <a:t>Seperti</a:t>
            </a:r>
            <a:r>
              <a:rPr lang="en-US" altLang="en-US" dirty="0"/>
              <a:t> : </a:t>
            </a:r>
            <a:r>
              <a:rPr lang="en-US" altLang="en-US" dirty="0" err="1"/>
              <a:t>panjang</a:t>
            </a:r>
            <a:r>
              <a:rPr lang="en-US" altLang="en-US" dirty="0"/>
              <a:t>, </a:t>
            </a:r>
            <a:r>
              <a:rPr lang="en-US" altLang="en-US" dirty="0" err="1"/>
              <a:t>berat</a:t>
            </a:r>
            <a:r>
              <a:rPr lang="en-US" altLang="en-US" dirty="0"/>
              <a:t>, </a:t>
            </a:r>
            <a:r>
              <a:rPr lang="en-US" altLang="en-US" dirty="0" err="1"/>
              <a:t>kecepatan</a:t>
            </a:r>
            <a:r>
              <a:rPr lang="en-US" altLang="en-US" dirty="0"/>
              <a:t>, </a:t>
            </a:r>
            <a:r>
              <a:rPr lang="en-US" altLang="en-US" dirty="0" err="1"/>
              <a:t>dsb</a:t>
            </a:r>
            <a:endParaRPr lang="en-US" altLang="en-US" dirty="0"/>
          </a:p>
          <a:p>
            <a:pPr algn="just" eaLnBrk="1" hangingPunct="1"/>
            <a:r>
              <a:rPr lang="en-US" altLang="en-US" dirty="0" err="1"/>
              <a:t>Pengukuran</a:t>
            </a:r>
            <a:r>
              <a:rPr lang="en-US" altLang="en-US" dirty="0"/>
              <a:t> </a:t>
            </a:r>
            <a:r>
              <a:rPr lang="en-US" altLang="en-US" dirty="0" err="1"/>
              <a:t>berguna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memberikan</a:t>
            </a:r>
            <a:r>
              <a:rPr lang="en-US" altLang="en-US" dirty="0"/>
              <a:t>  </a:t>
            </a:r>
            <a:r>
              <a:rPr lang="en-US" altLang="en-US" dirty="0" err="1"/>
              <a:t>gambaran</a:t>
            </a:r>
            <a:r>
              <a:rPr lang="en-US" altLang="en-US" dirty="0"/>
              <a:t> </a:t>
            </a:r>
            <a:r>
              <a:rPr lang="en-US" altLang="en-US" dirty="0" err="1"/>
              <a:t>mengenai</a:t>
            </a:r>
            <a:r>
              <a:rPr lang="en-US" altLang="en-US" dirty="0"/>
              <a:t> </a:t>
            </a:r>
            <a:r>
              <a:rPr lang="en-US" altLang="en-US" dirty="0" err="1"/>
              <a:t>suatu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, </a:t>
            </a:r>
            <a:r>
              <a:rPr lang="en-US" altLang="en-US" dirty="0" err="1"/>
              <a:t>sehingga</a:t>
            </a:r>
            <a:r>
              <a:rPr lang="en-US" altLang="en-US" dirty="0"/>
              <a:t> </a:t>
            </a:r>
            <a:r>
              <a:rPr lang="en-US" altLang="en-US" dirty="0" err="1"/>
              <a:t>atribut</a:t>
            </a:r>
            <a:r>
              <a:rPr lang="en-US" altLang="en-US" dirty="0"/>
              <a:t> </a:t>
            </a:r>
            <a:r>
              <a:rPr lang="en-US" altLang="en-US" dirty="0" err="1"/>
              <a:t>tersebut</a:t>
            </a:r>
            <a:r>
              <a:rPr lang="en-US" altLang="en-US" dirty="0"/>
              <a:t> </a:t>
            </a:r>
            <a:r>
              <a:rPr lang="en-US" altLang="en-US" dirty="0" err="1"/>
              <a:t>dapat</a:t>
            </a:r>
            <a:r>
              <a:rPr lang="en-US" altLang="en-US" dirty="0"/>
              <a:t> </a:t>
            </a:r>
            <a:r>
              <a:rPr lang="en-US" altLang="en-US" dirty="0" err="1"/>
              <a:t>dideskripsikan</a:t>
            </a:r>
            <a:endParaRPr lang="en-US" altLang="en-US" dirty="0"/>
          </a:p>
          <a:p>
            <a:pPr algn="just"/>
            <a:r>
              <a:rPr lang="en-US" dirty="0"/>
              <a:t>Kita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ragu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dimungkinkan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mempersepsikan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arti </a:t>
            </a:r>
            <a:r>
              <a:rPr lang="en-US" dirty="0" err="1"/>
              <a:t>tinggi</a:t>
            </a:r>
            <a:r>
              <a:rPr lang="en-US" dirty="0"/>
              <a:t>, lain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180 cm,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yakin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A </a:t>
            </a:r>
            <a:r>
              <a:rPr lang="en-US" dirty="0" err="1"/>
              <a:t>sekalipun</a:t>
            </a:r>
            <a:r>
              <a:rPr lang="en-US" dirty="0"/>
              <a:t>.</a:t>
            </a:r>
          </a:p>
          <a:p>
            <a:pPr algn="just" eaLnBrk="1" hangingPunct="1"/>
            <a:endParaRPr lang="en-US" altLang="en-US" dirty="0"/>
          </a:p>
          <a:p>
            <a:pPr algn="just"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040BA2F6-6891-4E96-A21C-751BD5348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225" y="604911"/>
            <a:ext cx="7680960" cy="6020972"/>
          </a:xfrm>
        </p:spPr>
        <p:txBody>
          <a:bodyPr rtlCol="0">
            <a:normAutofit/>
          </a:bodyPr>
          <a:lstStyle/>
          <a:p>
            <a:pPr marL="420624" indent="-384048" algn="just">
              <a:buFont typeface="Wingdings 2"/>
              <a:buChar char=""/>
              <a:defRPr/>
            </a:pPr>
            <a:r>
              <a:rPr lang="en-US" sz="3000" dirty="0" err="1"/>
              <a:t>Secara</a:t>
            </a:r>
            <a:r>
              <a:rPr lang="en-US" sz="3000" dirty="0"/>
              <a:t> </a:t>
            </a:r>
            <a:r>
              <a:rPr lang="en-US" sz="3000" dirty="0" err="1">
                <a:cs typeface="Arial" charset="0"/>
              </a:rPr>
              <a:t>operasional</a:t>
            </a:r>
            <a:r>
              <a:rPr lang="en-US" sz="3000" dirty="0">
                <a:cs typeface="Arial" charset="0"/>
              </a:rPr>
              <a:t>, </a:t>
            </a:r>
            <a:r>
              <a:rPr lang="en-US" sz="3000" dirty="0" err="1">
                <a:cs typeface="Arial" charset="0"/>
              </a:rPr>
              <a:t>pengukuran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merupakan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suatu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prosedur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pembandingan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antara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atribut</a:t>
            </a:r>
            <a:r>
              <a:rPr lang="en-US" sz="3000" dirty="0">
                <a:cs typeface="Arial" charset="0"/>
              </a:rPr>
              <a:t> yang </a:t>
            </a:r>
            <a:r>
              <a:rPr lang="en-US" sz="3000" dirty="0" err="1">
                <a:cs typeface="Arial" charset="0"/>
              </a:rPr>
              <a:t>akan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diukur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dengan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alat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ukurnya</a:t>
            </a:r>
            <a:r>
              <a:rPr lang="en-US" sz="3000" dirty="0">
                <a:cs typeface="Arial" charset="0"/>
              </a:rPr>
              <a:t>. </a:t>
            </a:r>
          </a:p>
          <a:p>
            <a:pPr marL="420624" indent="-384048" algn="just">
              <a:buFont typeface="Wingdings 2"/>
              <a:buChar char=""/>
              <a:defRPr/>
            </a:pPr>
            <a:r>
              <a:rPr lang="en-US" sz="3000" dirty="0" err="1">
                <a:cs typeface="Arial" charset="0"/>
              </a:rPr>
              <a:t>Sehingga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karakteristik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pengukuran</a:t>
            </a:r>
            <a:r>
              <a:rPr lang="en-US" sz="3000" dirty="0">
                <a:cs typeface="Arial" charset="0"/>
              </a:rPr>
              <a:t> </a:t>
            </a:r>
            <a:r>
              <a:rPr lang="en-US" sz="3000" dirty="0" err="1">
                <a:cs typeface="Arial" charset="0"/>
              </a:rPr>
              <a:t>adalah</a:t>
            </a:r>
            <a:r>
              <a:rPr lang="en-US" sz="3000" dirty="0">
                <a:cs typeface="Arial" charset="0"/>
              </a:rPr>
              <a:t> :</a:t>
            </a:r>
          </a:p>
          <a:p>
            <a:pPr marL="722376" lvl="1" indent="-274320" algn="just"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err="1">
                <a:cs typeface="Arial" charset="0"/>
              </a:rPr>
              <a:t>Merupakan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perbandingan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antara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atribut</a:t>
            </a:r>
            <a:r>
              <a:rPr lang="en-US" dirty="0">
                <a:cs typeface="Arial" charset="0"/>
              </a:rPr>
              <a:t> yang </a:t>
            </a:r>
            <a:r>
              <a:rPr lang="en-US" dirty="0" err="1">
                <a:cs typeface="Arial" charset="0"/>
              </a:rPr>
              <a:t>diukur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dengan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alat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ukurnya</a:t>
            </a:r>
            <a:r>
              <a:rPr lang="en-US" dirty="0">
                <a:cs typeface="Arial" charset="0"/>
              </a:rPr>
              <a:t>. </a:t>
            </a:r>
          </a:p>
          <a:p>
            <a:pPr marL="722376" lvl="1" indent="-274320" algn="just"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err="1">
                <a:cs typeface="Arial" charset="0"/>
              </a:rPr>
              <a:t>Hasilnya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dinyatakan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secara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kuantitatif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artinya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pengukuran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baik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atribut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fisik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maupun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psikologis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selalu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dinyatakan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dalam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bentuk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angka</a:t>
            </a:r>
            <a:r>
              <a:rPr lang="en-US" dirty="0">
                <a:cs typeface="Arial" charset="0"/>
              </a:rPr>
              <a:t>.</a:t>
            </a:r>
          </a:p>
          <a:p>
            <a:pPr marL="722376" lvl="1" indent="-274320" algn="just"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err="1">
                <a:cs typeface="Arial" charset="0"/>
              </a:rPr>
              <a:t>Hasilnya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bersifat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deskriptif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artinya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hanya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sebatas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memberikan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angka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dan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tidak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lain.</a:t>
            </a:r>
          </a:p>
          <a:p>
            <a:pPr marL="722376" lvl="1" indent="-274320" algn="just"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menyangkut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/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 yang </a:t>
            </a:r>
            <a:r>
              <a:rPr lang="en-US" dirty="0" err="1"/>
              <a:t>diukur</a:t>
            </a:r>
            <a:r>
              <a:rPr lang="en-US" dirty="0"/>
              <a:t> </a:t>
            </a:r>
            <a:r>
              <a:rPr lang="en-US" dirty="0" err="1"/>
              <a:t>bukanlah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 /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marL="722376" lvl="1" indent="-274320" algn="just">
              <a:buClr>
                <a:schemeClr val="accent2">
                  <a:shade val="75000"/>
                </a:schemeClr>
              </a:buClr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7576D4-2945-B0F5-F335-997278A46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0109" y="3013201"/>
            <a:ext cx="872005" cy="211849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D7A92B-1979-7FDC-497F-61F0F7E17B7B}"/>
              </a:ext>
            </a:extLst>
          </p:cNvPr>
          <p:cNvCxnSpPr/>
          <p:nvPr/>
        </p:nvCxnSpPr>
        <p:spPr>
          <a:xfrm>
            <a:off x="-1975374" y="5131692"/>
            <a:ext cx="26728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ECC043B-CE98-6B93-8F01-79D33519B01D}"/>
              </a:ext>
            </a:extLst>
          </p:cNvPr>
          <p:cNvSpPr/>
          <p:nvPr/>
        </p:nvSpPr>
        <p:spPr>
          <a:xfrm>
            <a:off x="2630654" y="2039826"/>
            <a:ext cx="182883" cy="3091864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4ECAECC-0891-768F-E695-746A188B380B}"/>
              </a:ext>
            </a:extLst>
          </p:cNvPr>
          <p:cNvCxnSpPr/>
          <p:nvPr/>
        </p:nvCxnSpPr>
        <p:spPr>
          <a:xfrm>
            <a:off x="1740314" y="2998453"/>
            <a:ext cx="9109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0.21927 1.11022E-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6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7 L 0.25 3.7037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55858-ABCD-48B3-9D3C-89BBCCC7D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1483" y="1626176"/>
            <a:ext cx="6330461" cy="5112249"/>
          </a:xfrm>
        </p:spPr>
        <p:txBody>
          <a:bodyPr rtlCol="0">
            <a:normAutofit/>
          </a:bodyPr>
          <a:lstStyle/>
          <a:p>
            <a:pPr marL="420624" indent="-384048" algn="just">
              <a:defRPr/>
            </a:pPr>
            <a:r>
              <a:rPr lang="fi-FI" dirty="0"/>
              <a:t>Jadi, dibutuhkan suatu pembanding jika kita ingin memutuskan bahwa seseorang tinggi, sedang atau pendek. </a:t>
            </a:r>
          </a:p>
          <a:p>
            <a:pPr marL="420624" indent="-384048" algn="just">
              <a:defRPr/>
            </a:pPr>
            <a:r>
              <a:rPr lang="fi-FI" dirty="0"/>
              <a:t>Dalam kasus lain kita membutuhkan pembanding jika ingin mekatakan </a:t>
            </a:r>
            <a:r>
              <a:rPr lang="fi-FI" dirty="0" err="1"/>
              <a:t>bahwa</a:t>
            </a:r>
            <a:r>
              <a:rPr lang="fi-FI" dirty="0"/>
              <a:t>  </a:t>
            </a:r>
            <a:r>
              <a:rPr lang="fi-FI" dirty="0" err="1"/>
              <a:t>Kayla</a:t>
            </a:r>
            <a:r>
              <a:rPr lang="fi-FI" dirty="0"/>
              <a:t> itu anak yang pandai atau tidak, berbakat atau tidak, dsb</a:t>
            </a:r>
          </a:p>
          <a:p>
            <a:pPr marL="420624" indent="-384048" algn="just">
              <a:defRPr/>
            </a:pPr>
            <a:r>
              <a:rPr lang="fi-FI" dirty="0"/>
              <a:t>Ilustrasi tersebut menjelaskan bahwa intepretasi terhadap suatu pengukuran hanya dapat bersifat evaluatif apabila disandarkan pada suatu norma atau suatu kriteria.</a:t>
            </a:r>
            <a:endParaRPr lang="en-US" dirty="0"/>
          </a:p>
          <a:p>
            <a:pPr marL="420624" indent="-384048" algn="just">
              <a:defRPr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F7CBBB-7E1F-DACE-EAE7-D95F09CFAFD7}"/>
              </a:ext>
            </a:extLst>
          </p:cNvPr>
          <p:cNvSpPr txBox="1"/>
          <p:nvPr/>
        </p:nvSpPr>
        <p:spPr>
          <a:xfrm>
            <a:off x="464233" y="633046"/>
            <a:ext cx="3770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Apakah</a:t>
            </a:r>
            <a:r>
              <a:rPr lang="en-US" sz="3600" dirty="0"/>
              <a:t> </a:t>
            </a:r>
            <a:r>
              <a:rPr lang="en-US" sz="3600" dirty="0" err="1"/>
              <a:t>dia</a:t>
            </a:r>
            <a:r>
              <a:rPr lang="en-US" sz="3600" dirty="0"/>
              <a:t> </a:t>
            </a:r>
            <a:r>
              <a:rPr lang="en-US" sz="3600" dirty="0" err="1"/>
              <a:t>tinggi</a:t>
            </a:r>
            <a:r>
              <a:rPr lang="en-US" sz="3600" dirty="0"/>
              <a:t> 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61D3CF7-DFE3-0D31-A655-D8FF38AA7E46}"/>
              </a:ext>
            </a:extLst>
          </p:cNvPr>
          <p:cNvGrpSpPr/>
          <p:nvPr/>
        </p:nvGrpSpPr>
        <p:grpSpPr>
          <a:xfrm>
            <a:off x="2349303" y="2979512"/>
            <a:ext cx="984738" cy="2405576"/>
            <a:chOff x="1828800" y="2897945"/>
            <a:chExt cx="984738" cy="240557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1DAD681-96C4-5E66-3193-49791EFECB42}"/>
                </a:ext>
              </a:extLst>
            </p:cNvPr>
            <p:cNvSpPr/>
            <p:nvPr/>
          </p:nvSpPr>
          <p:spPr>
            <a:xfrm>
              <a:off x="2039815" y="2897945"/>
              <a:ext cx="393896" cy="365760"/>
            </a:xfrm>
            <a:prstGeom prst="ellips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6209BB5-6BF4-1BE7-3A7C-2FA4F85E908F}"/>
                </a:ext>
              </a:extLst>
            </p:cNvPr>
            <p:cNvCxnSpPr>
              <a:cxnSpLocks/>
              <a:stCxn id="4" idx="4"/>
            </p:cNvCxnSpPr>
            <p:nvPr/>
          </p:nvCxnSpPr>
          <p:spPr>
            <a:xfrm>
              <a:off x="2236763" y="3263705"/>
              <a:ext cx="14068" cy="100935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4A622AF-EF70-D5DD-67E8-BB02F83AA020}"/>
                </a:ext>
              </a:extLst>
            </p:cNvPr>
            <p:cNvCxnSpPr/>
            <p:nvPr/>
          </p:nvCxnSpPr>
          <p:spPr>
            <a:xfrm>
              <a:off x="2250831" y="4206241"/>
              <a:ext cx="196948" cy="1097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35B9B97-A148-45A0-E593-0598F304D1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9815" y="4206241"/>
              <a:ext cx="211016" cy="1097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C5678D3-67CE-0608-B2B7-A5841362CC1C}"/>
                </a:ext>
              </a:extLst>
            </p:cNvPr>
            <p:cNvCxnSpPr/>
            <p:nvPr/>
          </p:nvCxnSpPr>
          <p:spPr>
            <a:xfrm>
              <a:off x="2236763" y="3429000"/>
              <a:ext cx="576775" cy="6787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584BF02-F2A1-DF34-CA75-39A7857745D1}"/>
                </a:ext>
              </a:extLst>
            </p:cNvPr>
            <p:cNvCxnSpPr/>
            <p:nvPr/>
          </p:nvCxnSpPr>
          <p:spPr>
            <a:xfrm flipH="1">
              <a:off x="1828800" y="3429000"/>
              <a:ext cx="422031" cy="8440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0926D30-FA9F-36CC-4E9F-88E0D3324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683" y="3545709"/>
            <a:ext cx="757118" cy="18393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E3E9AF-4AED-120A-F57B-411492482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680" y="2785403"/>
            <a:ext cx="1070967" cy="2599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70A9F091-554C-4CF4-81D3-940E159BA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361" y="2878111"/>
            <a:ext cx="10759267" cy="34523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b="1" dirty="0" err="1"/>
              <a:t>Karakteristik</a:t>
            </a:r>
            <a:r>
              <a:rPr lang="en-US" altLang="en-US" sz="3200" b="1" dirty="0"/>
              <a:t> </a:t>
            </a:r>
            <a:r>
              <a:rPr lang="en-US" altLang="en-US" sz="3200" b="1" dirty="0" err="1"/>
              <a:t>Evaluasi</a:t>
            </a:r>
            <a:r>
              <a:rPr lang="en-US" altLang="en-US" sz="3200" b="1" dirty="0"/>
              <a:t> :</a:t>
            </a:r>
          </a:p>
          <a:p>
            <a:pPr marL="971550" lvl="1" indent="-514350">
              <a:buFont typeface="Calibri" panose="020F0502020204030204" pitchFamily="34" charset="0"/>
              <a:buAutoNum type="arabicPeriod"/>
            </a:pPr>
            <a:r>
              <a:rPr lang="en-US" altLang="en-US" sz="3200" dirty="0" err="1"/>
              <a:t>Merupakan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perbandingan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antara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hasil</a:t>
            </a:r>
            <a:r>
              <a:rPr lang="en-US" altLang="en-US" sz="3200" dirty="0"/>
              <a:t> </a:t>
            </a:r>
            <a:r>
              <a:rPr lang="en-US" altLang="en-US" sz="3200" dirty="0" err="1"/>
              <a:t>ukur</a:t>
            </a:r>
            <a:r>
              <a:rPr lang="en-US" altLang="en-US" sz="3200" dirty="0"/>
              <a:t> </a:t>
            </a:r>
            <a:r>
              <a:rPr lang="en-US" altLang="en-US" sz="3200" dirty="0" err="1"/>
              <a:t>dengan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suatu</a:t>
            </a:r>
            <a:r>
              <a:rPr lang="en-US" altLang="en-US" sz="3200" dirty="0"/>
              <a:t> </a:t>
            </a:r>
            <a:r>
              <a:rPr lang="en-US" altLang="en-US" sz="3200" dirty="0" err="1"/>
              <a:t>norma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atau</a:t>
            </a:r>
            <a:r>
              <a:rPr lang="en-US" altLang="en-US" sz="3200" dirty="0"/>
              <a:t> </a:t>
            </a:r>
            <a:r>
              <a:rPr lang="en-US" altLang="en-US" sz="3200" dirty="0" err="1"/>
              <a:t>suatu</a:t>
            </a:r>
            <a:r>
              <a:rPr lang="en-US" altLang="en-US" sz="3200" dirty="0"/>
              <a:t> </a:t>
            </a:r>
            <a:r>
              <a:rPr lang="en-US" altLang="en-US" sz="3200" dirty="0" err="1"/>
              <a:t>kriteria</a:t>
            </a:r>
            <a:endParaRPr lang="en-US" altLang="en-US" sz="3200" dirty="0"/>
          </a:p>
          <a:p>
            <a:pPr marL="971550" lvl="1" indent="-514350">
              <a:buFont typeface="Calibri" panose="020F0502020204030204" pitchFamily="34" charset="0"/>
              <a:buAutoNum type="arabicPeriod"/>
            </a:pPr>
            <a:r>
              <a:rPr lang="en-US" altLang="en-US" sz="3200" dirty="0" err="1"/>
              <a:t>Hasilnya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bersifat</a:t>
            </a:r>
            <a:r>
              <a:rPr lang="en-US" altLang="en-US" sz="3200" dirty="0"/>
              <a:t> </a:t>
            </a:r>
            <a:r>
              <a:rPr lang="en-US" altLang="en-US" sz="3200" dirty="0" err="1"/>
              <a:t>kualitatif</a:t>
            </a:r>
            <a:endParaRPr lang="en-US" altLang="en-US" sz="3200" dirty="0"/>
          </a:p>
          <a:p>
            <a:pPr marL="971550" lvl="1" indent="-514350">
              <a:buFont typeface="Calibri" panose="020F0502020204030204" pitchFamily="34" charset="0"/>
              <a:buAutoNum type="arabicPeriod"/>
            </a:pPr>
            <a:r>
              <a:rPr lang="en-US" altLang="en-US" sz="3200" dirty="0" err="1"/>
              <a:t>Hasilnya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dinyatakan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secara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evaluatif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D6650-417C-4397-8FC6-BE3DF40A2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817" y="886770"/>
            <a:ext cx="10058400" cy="761072"/>
          </a:xfrm>
        </p:spPr>
        <p:txBody>
          <a:bodyPr>
            <a:normAutofit/>
          </a:bodyPr>
          <a:lstStyle/>
          <a:p>
            <a:pPr algn="r"/>
            <a:r>
              <a:rPr lang="en-US" b="1" dirty="0">
                <a:solidFill>
                  <a:srgbClr val="0070C0"/>
                </a:solidFill>
              </a:rPr>
              <a:t>INSTRUMEN PENELITIAN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B91AF-1CEF-47CB-8433-FA7A124E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920438"/>
            <a:ext cx="10618569" cy="4050792"/>
          </a:xfrm>
        </p:spPr>
        <p:txBody>
          <a:bodyPr>
            <a:normAutofit/>
          </a:bodyPr>
          <a:lstStyle/>
          <a:p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bantu yang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mengumpulkan</a:t>
            </a:r>
            <a:r>
              <a:rPr lang="en-US" sz="2800" dirty="0"/>
              <a:t> data </a:t>
            </a:r>
            <a:r>
              <a:rPr lang="en-US" sz="2800" dirty="0" err="1"/>
              <a:t>penelitian</a:t>
            </a:r>
            <a:endParaRPr lang="en-US" sz="2800" dirty="0"/>
          </a:p>
          <a:p>
            <a:r>
              <a:rPr lang="en-US" sz="2800" dirty="0" err="1"/>
              <a:t>Jenis</a:t>
            </a:r>
            <a:r>
              <a:rPr lang="en-US" sz="2800" dirty="0"/>
              <a:t> </a:t>
            </a:r>
            <a:r>
              <a:rPr lang="en-US" sz="2800" dirty="0" err="1"/>
              <a:t>instrumen</a:t>
            </a:r>
            <a:r>
              <a:rPr lang="en-US" sz="2800" dirty="0"/>
              <a:t> </a:t>
            </a:r>
            <a:r>
              <a:rPr lang="en-US" sz="2800" dirty="0" err="1"/>
              <a:t>penelitian</a:t>
            </a:r>
            <a:r>
              <a:rPr lang="en-US" sz="2800" dirty="0"/>
              <a:t> 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err="1"/>
              <a:t>Wawancara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err="1"/>
              <a:t>Observasi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err="1"/>
              <a:t>Angket</a:t>
            </a:r>
            <a:r>
              <a:rPr lang="en-US" sz="2800" dirty="0"/>
              <a:t> / </a:t>
            </a:r>
            <a:r>
              <a:rPr lang="en-US" sz="2800" dirty="0" err="1"/>
              <a:t>kuesioner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/>
              <a:t>Skala </a:t>
            </a:r>
            <a:r>
              <a:rPr lang="en-US" sz="2800" dirty="0" err="1"/>
              <a:t>Psikologis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800" dirty="0" err="1"/>
              <a:t>Tes</a:t>
            </a:r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501627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016B4F-7B1B-40E2-B618-E3C96CA7D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04" t="36559" r="27160" b="41410"/>
          <a:stretch/>
        </p:blipFill>
        <p:spPr>
          <a:xfrm rot="21447257">
            <a:off x="955963" y="1433945"/>
            <a:ext cx="7431125" cy="1995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121C54-6ED1-437F-B120-EB10AE6ABB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137" t="39187" r="40795" b="26655"/>
          <a:stretch/>
        </p:blipFill>
        <p:spPr>
          <a:xfrm rot="213035">
            <a:off x="4336472" y="2466109"/>
            <a:ext cx="5439180" cy="31588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18937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DFC26-042B-42A3-8236-005E14182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" y="484632"/>
            <a:ext cx="11224590" cy="906846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/>
              <a:t>Perbedaan</a:t>
            </a:r>
            <a:r>
              <a:rPr lang="en-US" sz="4000" dirty="0"/>
              <a:t> </a:t>
            </a:r>
            <a:r>
              <a:rPr lang="en-US" sz="4000" dirty="0" err="1"/>
              <a:t>angket</a:t>
            </a:r>
            <a:r>
              <a:rPr lang="en-US" sz="4000" dirty="0"/>
              <a:t>/</a:t>
            </a:r>
            <a:r>
              <a:rPr lang="en-US" sz="4000" dirty="0" err="1"/>
              <a:t>kuesioner</a:t>
            </a:r>
            <a:r>
              <a:rPr lang="en-US" sz="4000" dirty="0"/>
              <a:t> </a:t>
            </a:r>
            <a:r>
              <a:rPr lang="en-US" sz="4000" dirty="0" err="1"/>
              <a:t>dengan</a:t>
            </a:r>
            <a:r>
              <a:rPr lang="en-US" sz="4000" dirty="0"/>
              <a:t> </a:t>
            </a:r>
            <a:r>
              <a:rPr lang="en-US" sz="4000" dirty="0" err="1"/>
              <a:t>skala</a:t>
            </a:r>
            <a:r>
              <a:rPr lang="en-US" sz="4000" dirty="0"/>
              <a:t> </a:t>
            </a:r>
            <a:r>
              <a:rPr lang="en-US" sz="4000" dirty="0" err="1"/>
              <a:t>psikologis</a:t>
            </a:r>
            <a:endParaRPr lang="en-US" sz="4000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3E90192-9611-45F8-9C57-762E529D192E}"/>
              </a:ext>
            </a:extLst>
          </p:cNvPr>
          <p:cNvGraphicFramePr>
            <a:graphicFrameLocks noGrp="1"/>
          </p:cNvGraphicFramePr>
          <p:nvPr/>
        </p:nvGraphicFramePr>
        <p:xfrm>
          <a:off x="355368" y="1771351"/>
          <a:ext cx="1122459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4154">
                  <a:extLst>
                    <a:ext uri="{9D8B030D-6E8A-4147-A177-3AD203B41FA5}">
                      <a16:colId xmlns:a16="http://schemas.microsoft.com/office/drawing/2014/main" val="2543127757"/>
                    </a:ext>
                  </a:extLst>
                </a:gridCol>
                <a:gridCol w="3760478">
                  <a:extLst>
                    <a:ext uri="{9D8B030D-6E8A-4147-A177-3AD203B41FA5}">
                      <a16:colId xmlns:a16="http://schemas.microsoft.com/office/drawing/2014/main" val="1861888755"/>
                    </a:ext>
                  </a:extLst>
                </a:gridCol>
                <a:gridCol w="3959958">
                  <a:extLst>
                    <a:ext uri="{9D8B030D-6E8A-4147-A177-3AD203B41FA5}">
                      <a16:colId xmlns:a16="http://schemas.microsoft.com/office/drawing/2014/main" val="1637037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Angket</a:t>
                      </a:r>
                      <a:r>
                        <a:rPr lang="en-US" dirty="0"/>
                        <a:t> / </a:t>
                      </a:r>
                      <a:r>
                        <a:rPr lang="en-US" dirty="0" err="1"/>
                        <a:t>Kuesioner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Skala </a:t>
                      </a:r>
                      <a:r>
                        <a:rPr lang="en-US" dirty="0" err="1"/>
                        <a:t>Psikologis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9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Data yang di </a:t>
                      </a:r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ungkap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Faktual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Aspek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Kepribadian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52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Pertanyaan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Langsung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langsung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melalui</a:t>
                      </a:r>
                      <a:r>
                        <a:rPr lang="en-US" dirty="0"/>
                        <a:t> indicator </a:t>
                      </a:r>
                      <a:r>
                        <a:rPr lang="en-US" dirty="0" err="1"/>
                        <a:t>perilaku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52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Pemahaman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Responden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paham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akan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apa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ditanyakan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menyadari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arah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jawaban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6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Respon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  </a:t>
                      </a:r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Jawaban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Penskalaan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94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Informasi</a:t>
                      </a: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 yang </a:t>
                      </a:r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diungkap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Banyak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Hanya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satu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94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Reliabilitas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Tidak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Sangat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3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Validitas</a:t>
                      </a:r>
                      <a:endParaRPr 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Kejelasan</a:t>
                      </a:r>
                      <a:r>
                        <a:rPr lang="en-US" dirty="0"/>
                        <a:t> dan </a:t>
                      </a:r>
                      <a:r>
                        <a:rPr lang="en-US" dirty="0" err="1"/>
                        <a:t>kelengkapan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Ketepatan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operasionalisasi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konstrak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878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6119335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29A29-F76E-EA62-008F-18DE79BFD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215" y="4430688"/>
            <a:ext cx="10515600" cy="1325563"/>
          </a:xfrm>
        </p:spPr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Instrumen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6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015D-547A-4357-9D86-3A01BC2A3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Adopsi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99BBF-9762-4E48-873F-14B4A761A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03375"/>
          </a:xfrm>
        </p:spPr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alih</a:t>
            </a:r>
            <a:r>
              <a:rPr lang="en-US" dirty="0"/>
              <a:t> Bahasa</a:t>
            </a:r>
          </a:p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kesetaraan</a:t>
            </a:r>
            <a:r>
              <a:rPr lang="en-US" dirty="0"/>
              <a:t> </a:t>
            </a:r>
            <a:r>
              <a:rPr lang="en-US" dirty="0" err="1"/>
              <a:t>terjemahan</a:t>
            </a:r>
            <a:endParaRPr lang="en-US" dirty="0"/>
          </a:p>
          <a:p>
            <a:r>
              <a:rPr lang="en-US" dirty="0" err="1"/>
              <a:t>Validitas</a:t>
            </a:r>
            <a:r>
              <a:rPr lang="en-US" dirty="0"/>
              <a:t> </a:t>
            </a:r>
            <a:r>
              <a:rPr lang="en-US" dirty="0" err="1"/>
              <a:t>melekat</a:t>
            </a:r>
            <a:r>
              <a:rPr lang="en-US" dirty="0"/>
              <a:t> pada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tes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00F185-C879-4E1B-82D9-23493E62D1DA}"/>
              </a:ext>
            </a:extLst>
          </p:cNvPr>
          <p:cNvSpPr txBox="1"/>
          <p:nvPr/>
        </p:nvSpPr>
        <p:spPr>
          <a:xfrm>
            <a:off x="838200" y="5680364"/>
            <a:ext cx="9885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Sumber</a:t>
            </a:r>
            <a:r>
              <a:rPr lang="en-US" sz="1200" dirty="0"/>
              <a:t> : </a:t>
            </a:r>
            <a:r>
              <a:rPr lang="en-US" sz="1200" dirty="0">
                <a:hlinkClick r:id="rId2"/>
              </a:rPr>
              <a:t>https://www.semestapsikometrika.com/2017/09/perbedaan-adaptasi-modifikasi-dan.html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54063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FD71A-2D2C-483E-BB6C-CCDC56F7F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Adaptasi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351CF-E294-43CA-A90C-430FC8F29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menerjemahkan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Bahasa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Bahasa </a:t>
            </a:r>
            <a:r>
              <a:rPr lang="en-US" dirty="0" err="1"/>
              <a:t>tujuan</a:t>
            </a:r>
            <a:endParaRPr lang="en-US" dirty="0"/>
          </a:p>
          <a:p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sekedar</a:t>
            </a:r>
            <a:r>
              <a:rPr lang="en-US" dirty="0"/>
              <a:t> </a:t>
            </a:r>
            <a:r>
              <a:rPr lang="en-US" dirty="0" err="1"/>
              <a:t>menerjemahkan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budaya</a:t>
            </a:r>
            <a:endParaRPr lang="en-US" dirty="0"/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skala</a:t>
            </a:r>
            <a:endParaRPr lang="en-US" dirty="0"/>
          </a:p>
          <a:p>
            <a:r>
              <a:rPr lang="en-US" dirty="0" err="1"/>
              <a:t>Prosedur</a:t>
            </a:r>
            <a:r>
              <a:rPr lang="en-US" dirty="0"/>
              <a:t> 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Menerjemahkan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Bahasa </a:t>
            </a:r>
            <a:r>
              <a:rPr lang="en-US" dirty="0" err="1"/>
              <a:t>tujuan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Terjemahkan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Bahasa </a:t>
            </a:r>
            <a:r>
              <a:rPr lang="en-US" dirty="0" err="1"/>
              <a:t>asal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Review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Uji </a:t>
            </a:r>
            <a:r>
              <a:rPr lang="en-US" dirty="0" err="1"/>
              <a:t>coba</a:t>
            </a:r>
            <a:endParaRPr lang="en-US" dirty="0"/>
          </a:p>
          <a:p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validasi</a:t>
            </a:r>
            <a:r>
              <a:rPr lang="en-US" dirty="0"/>
              <a:t> </a:t>
            </a:r>
            <a:r>
              <a:rPr lang="en-US" dirty="0" err="1"/>
              <a:t>ulang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16D4D-54BC-4EFE-A380-0632EA5D3B5B}"/>
              </a:ext>
            </a:extLst>
          </p:cNvPr>
          <p:cNvSpPr txBox="1"/>
          <p:nvPr/>
        </p:nvSpPr>
        <p:spPr>
          <a:xfrm>
            <a:off x="838200" y="6169709"/>
            <a:ext cx="9885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Sumber</a:t>
            </a:r>
            <a:r>
              <a:rPr lang="en-US" sz="1200" dirty="0"/>
              <a:t> : </a:t>
            </a:r>
            <a:r>
              <a:rPr lang="en-US" sz="1200" dirty="0">
                <a:hlinkClick r:id="rId2"/>
              </a:rPr>
              <a:t>https://www.semestapsikometrika.com/2017/09/perbedaan-adaptasi-modifikasi-dan.html</a:t>
            </a:r>
            <a:r>
              <a:rPr lang="en-US" sz="1200" dirty="0"/>
              <a:t> </a:t>
            </a:r>
          </a:p>
          <a:p>
            <a:pPr marL="568325"/>
            <a:r>
              <a:rPr lang="en-US" sz="1200" dirty="0"/>
              <a:t>Saifuddin </a:t>
            </a:r>
            <a:r>
              <a:rPr lang="en-US" sz="1200" dirty="0" err="1"/>
              <a:t>Azwar</a:t>
            </a:r>
            <a:r>
              <a:rPr lang="en-US" sz="1200" dirty="0"/>
              <a:t> (2018). </a:t>
            </a:r>
            <a:r>
              <a:rPr lang="en-US" sz="1200" dirty="0" err="1"/>
              <a:t>Metode</a:t>
            </a:r>
            <a:r>
              <a:rPr lang="en-US" sz="1200" dirty="0"/>
              <a:t> </a:t>
            </a:r>
            <a:r>
              <a:rPr lang="en-US" sz="1200" dirty="0" err="1"/>
              <a:t>Penelitian</a:t>
            </a:r>
            <a:r>
              <a:rPr lang="en-US" sz="1200" dirty="0"/>
              <a:t> </a:t>
            </a:r>
            <a:r>
              <a:rPr lang="en-US" sz="1200" dirty="0" err="1"/>
              <a:t>Psikologi</a:t>
            </a:r>
            <a:r>
              <a:rPr lang="en-US" sz="1200" dirty="0"/>
              <a:t>. Yogyakarta : Pustaka </a:t>
            </a:r>
            <a:r>
              <a:rPr lang="en-US" sz="1200" dirty="0" err="1"/>
              <a:t>Pelajar</a:t>
            </a:r>
            <a:endParaRPr lang="en-US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3738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25D4-A16A-4F15-8C62-E8F3A4DCA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Modifikasi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3AC9E-6189-4F72-8364-92AD158C7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teoritik</a:t>
            </a:r>
            <a:r>
              <a:rPr lang="en-US" dirty="0"/>
              <a:t> &amp; </a:t>
            </a:r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kostrak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asli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spesifikasi</a:t>
            </a:r>
            <a:endParaRPr lang="en-US" dirty="0"/>
          </a:p>
          <a:p>
            <a:r>
              <a:rPr lang="en-US" dirty="0" err="1"/>
              <a:t>Bentuk</a:t>
            </a:r>
            <a:r>
              <a:rPr lang="en-US" dirty="0"/>
              <a:t> 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Menambah</a:t>
            </a:r>
            <a:r>
              <a:rPr lang="en-US" dirty="0"/>
              <a:t> / </a:t>
            </a:r>
            <a:r>
              <a:rPr lang="en-US" dirty="0" err="1"/>
              <a:t>mengurangi</a:t>
            </a:r>
            <a:r>
              <a:rPr lang="en-US" dirty="0"/>
              <a:t> item </a:t>
            </a:r>
            <a:r>
              <a:rPr lang="en-US" dirty="0" err="1"/>
              <a:t>asli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Mengubah</a:t>
            </a:r>
            <a:r>
              <a:rPr lang="en-US" dirty="0"/>
              <a:t> format </a:t>
            </a:r>
            <a:r>
              <a:rPr lang="en-US" dirty="0" err="1"/>
              <a:t>pilihan</a:t>
            </a:r>
            <a:r>
              <a:rPr lang="en-US" dirty="0"/>
              <a:t> item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skoring</a:t>
            </a:r>
            <a:endParaRPr lang="en-US" dirty="0"/>
          </a:p>
          <a:p>
            <a:r>
              <a:rPr lang="en-US" dirty="0" err="1"/>
              <a:t>Validasi</a:t>
            </a:r>
            <a:r>
              <a:rPr lang="en-US" dirty="0"/>
              <a:t> </a:t>
            </a:r>
            <a:r>
              <a:rPr lang="en-US" dirty="0" err="1"/>
              <a:t>ulang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99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0B986-799E-4B43-9AC6-F11A3543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Konstruksi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0E85C-4C84-49CF-9B92-E564C58E56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Menyusun </a:t>
            </a:r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awal</a:t>
            </a:r>
            <a:endParaRPr lang="en-US" dirty="0"/>
          </a:p>
          <a:p>
            <a:r>
              <a:rPr lang="en-US" dirty="0" err="1"/>
              <a:t>Tujuan</a:t>
            </a:r>
            <a:r>
              <a:rPr lang="en-US" dirty="0"/>
              <a:t> :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properti</a:t>
            </a:r>
            <a:r>
              <a:rPr lang="en-US" dirty="0"/>
              <a:t> </a:t>
            </a:r>
            <a:r>
              <a:rPr lang="en-US" dirty="0" err="1"/>
              <a:t>psikometriknya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,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ekonomis</a:t>
            </a:r>
            <a:r>
              <a:rPr lang="en-US" dirty="0"/>
              <a:t>,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062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517</Words>
  <Application>Microsoft Macintosh PowerPoint</Application>
  <PresentationFormat>Widescreen</PresentationFormat>
  <Paragraphs>84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Bahnschrift Light</vt:lpstr>
      <vt:lpstr>Calibri</vt:lpstr>
      <vt:lpstr>Calibri Light</vt:lpstr>
      <vt:lpstr>Wingdings</vt:lpstr>
      <vt:lpstr>Wingdings 2</vt:lpstr>
      <vt:lpstr>Office Theme</vt:lpstr>
      <vt:lpstr>PENYUSUNAN DAN PENGEMBANGAN  ALAT UKUR  SESI 1 : Pengantar</vt:lpstr>
      <vt:lpstr>Pengukuran &amp; Evaluasi</vt:lpstr>
      <vt:lpstr>PowerPoint Presentation</vt:lpstr>
      <vt:lpstr>PowerPoint Presentation</vt:lpstr>
      <vt:lpstr>PowerPoint Presentation</vt:lpstr>
      <vt:lpstr>PowerPoint Presentation</vt:lpstr>
      <vt:lpstr>INSTRUMEN PENELITIAN</vt:lpstr>
      <vt:lpstr>PowerPoint Presentation</vt:lpstr>
      <vt:lpstr>Perbedaan angket/kuesioner dengan skala psikologis</vt:lpstr>
      <vt:lpstr>Jenis Penggunaan Instrumen</vt:lpstr>
      <vt:lpstr>Adopsi</vt:lpstr>
      <vt:lpstr>Adaptasi</vt:lpstr>
      <vt:lpstr>Modifikasi</vt:lpstr>
      <vt:lpstr>Konstruksi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DAN PENGEMBANGAN  ALAT UKUR  SESI 1 : Pengantar</dc:title>
  <dc:creator>user</dc:creator>
  <cp:lastModifiedBy>Koenz</cp:lastModifiedBy>
  <cp:revision>7</cp:revision>
  <dcterms:created xsi:type="dcterms:W3CDTF">2022-10-10T05:03:50Z</dcterms:created>
  <dcterms:modified xsi:type="dcterms:W3CDTF">2025-03-21T08:34:31Z</dcterms:modified>
</cp:coreProperties>
</file>